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2" r:id="rId2"/>
  </p:sldMasterIdLst>
  <p:notesMasterIdLst>
    <p:notesMasterId r:id="rId22"/>
  </p:notesMasterIdLst>
  <p:sldIdLst>
    <p:sldId id="256" r:id="rId3"/>
    <p:sldId id="257" r:id="rId4"/>
    <p:sldId id="258" r:id="rId5"/>
    <p:sldId id="273" r:id="rId6"/>
    <p:sldId id="265" r:id="rId7"/>
    <p:sldId id="276" r:id="rId8"/>
    <p:sldId id="277" r:id="rId9"/>
    <p:sldId id="260" r:id="rId10"/>
    <p:sldId id="267" r:id="rId11"/>
    <p:sldId id="263" r:id="rId12"/>
    <p:sldId id="264" r:id="rId13"/>
    <p:sldId id="268" r:id="rId14"/>
    <p:sldId id="270" r:id="rId15"/>
    <p:sldId id="269" r:id="rId16"/>
    <p:sldId id="271" r:id="rId17"/>
    <p:sldId id="274" r:id="rId18"/>
    <p:sldId id="280" r:id="rId19"/>
    <p:sldId id="27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ong Thi Hoa Binh" initials="DTHB" lastIdx="1" clrIdx="0">
    <p:extLst>
      <p:ext uri="{19B8F6BF-5375-455C-9EA6-DF929625EA0E}">
        <p15:presenceInfo xmlns:p15="http://schemas.microsoft.com/office/powerpoint/2012/main" userId="Duong Thi Hoa Bi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48A95-7D3C-427B-BC6E-9B5D9D5109AE}" v="1" dt="2022-12-28T03:47:0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27C35-98C6-4B21-8C48-51E7A8DF0E6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A9CDB-EC7F-4708-8801-089C93F96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0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9CDB-EC7F-4708-8801-089C93F961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4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9CDB-EC7F-4708-8801-089C93F96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3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9CDB-EC7F-4708-8801-089C93F961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8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9CDB-EC7F-4708-8801-089C93F961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5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099048"/>
            <a:ext cx="12188825" cy="758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99647" y="6461557"/>
            <a:ext cx="4822804" cy="365125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7526" y="6459785"/>
            <a:ext cx="1312025" cy="365125"/>
          </a:xfr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BB7EF29-4B2B-43B2-8D03-55791CA38D17}"/>
              </a:ext>
            </a:extLst>
          </p:cNvPr>
          <p:cNvSpPr txBox="1">
            <a:spLocks/>
          </p:cNvSpPr>
          <p:nvPr userDrawn="1"/>
        </p:nvSpPr>
        <p:spPr>
          <a:xfrm>
            <a:off x="7484244" y="632597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HCMC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176509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9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75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347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58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0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1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3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18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3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65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1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295907-AE19-4CD4-869A-7B6F74FB308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2E927C-DB82-4723-BDCB-DA394E214DB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-3046616" y="3046615"/>
            <a:ext cx="6858002" cy="764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672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456143/get-only-valid-points-in-2d-interpolation-of-cloud-point-using-scipy-num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arc-team-open-research.blogspot.com/2013_06_01_archiv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www.trekview.org/blog/2020/lidar-photogrammetry-101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hyperlink" Target="http://stackoverflow.com/questions/34379574/coloured-pointcloud-rendering-javascript-algorithm/34379716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DB416-FE91-4DB8-96D3-A9737DAFC23E}"/>
              </a:ext>
            </a:extLst>
          </p:cNvPr>
          <p:cNvSpPr txBox="1"/>
          <p:nvPr/>
        </p:nvSpPr>
        <p:spPr>
          <a:xfrm>
            <a:off x="782273" y="1427524"/>
            <a:ext cx="1056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err="1"/>
              <a:t>Tái</a:t>
            </a:r>
            <a:r>
              <a:rPr lang="en-US" sz="3600" b="1"/>
              <a:t> </a:t>
            </a:r>
            <a:r>
              <a:rPr lang="en-US" sz="3600" b="1" err="1"/>
              <a:t>tạo</a:t>
            </a:r>
            <a:r>
              <a:rPr lang="en-US" sz="3600" b="1"/>
              <a:t> </a:t>
            </a:r>
            <a:r>
              <a:rPr lang="en-US" sz="3600" b="1" err="1"/>
              <a:t>đối</a:t>
            </a:r>
            <a:r>
              <a:rPr lang="en-US" sz="3600" b="1"/>
              <a:t> </a:t>
            </a:r>
            <a:r>
              <a:rPr lang="en-US" sz="3600" b="1" err="1"/>
              <a:t>tượng</a:t>
            </a:r>
            <a:r>
              <a:rPr lang="en-US" sz="3600" b="1"/>
              <a:t> 3D </a:t>
            </a:r>
            <a:r>
              <a:rPr lang="en-US" sz="3600" b="1" err="1"/>
              <a:t>từ</a:t>
            </a:r>
            <a:r>
              <a:rPr lang="en-US" sz="3600" b="1"/>
              <a:t> </a:t>
            </a:r>
            <a:r>
              <a:rPr lang="en-US" sz="3600" b="1" err="1"/>
              <a:t>đám</a:t>
            </a:r>
            <a:r>
              <a:rPr lang="en-US" sz="3600" b="1"/>
              <a:t> </a:t>
            </a:r>
            <a:r>
              <a:rPr lang="en-US" sz="3600" b="1" err="1"/>
              <a:t>mây</a:t>
            </a:r>
            <a:r>
              <a:rPr lang="en-US" sz="3600" b="1"/>
              <a:t> </a:t>
            </a:r>
            <a:r>
              <a:rPr lang="en-US" sz="3600" b="1" err="1"/>
              <a:t>điểm</a:t>
            </a:r>
            <a:r>
              <a:rPr lang="en-US" sz="3600" b="1"/>
              <a:t> 3D</a:t>
            </a:r>
          </a:p>
          <a:p>
            <a:pPr algn="ctr"/>
            <a:r>
              <a:rPr lang="en-US" sz="3600" b="1"/>
              <a:t>(</a:t>
            </a:r>
            <a:r>
              <a:rPr lang="en-US" sz="3600" b="1" err="1"/>
              <a:t>Sử</a:t>
            </a:r>
            <a:r>
              <a:rPr lang="en-US" sz="3600" b="1"/>
              <a:t> </a:t>
            </a:r>
            <a:r>
              <a:rPr lang="en-US" sz="3600" b="1" err="1"/>
              <a:t>dụng</a:t>
            </a:r>
            <a:r>
              <a:rPr lang="en-US" sz="3600" b="1"/>
              <a:t> </a:t>
            </a:r>
            <a:r>
              <a:rPr lang="en-US" sz="3600" b="1" err="1"/>
              <a:t>thư</a:t>
            </a:r>
            <a:r>
              <a:rPr lang="en-US" sz="3600" b="1"/>
              <a:t> </a:t>
            </a:r>
            <a:r>
              <a:rPr lang="en-US" sz="3600" b="1" err="1"/>
              <a:t>việc</a:t>
            </a:r>
            <a:r>
              <a:rPr lang="en-US" sz="3600" b="1"/>
              <a:t> PCL)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58097-C9FF-45A3-851A-2CC88259C5BF}"/>
              </a:ext>
            </a:extLst>
          </p:cNvPr>
          <p:cNvSpPr txBox="1"/>
          <p:nvPr/>
        </p:nvSpPr>
        <p:spPr>
          <a:xfrm>
            <a:off x="1116571" y="2812205"/>
            <a:ext cx="750605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Sinh </a:t>
            </a:r>
            <a:r>
              <a:rPr lang="en-US" sz="2800" b="1" err="1"/>
              <a:t>viên</a:t>
            </a:r>
            <a:r>
              <a:rPr lang="en-US" sz="2800" b="1"/>
              <a:t> </a:t>
            </a:r>
            <a:r>
              <a:rPr lang="en-US" sz="2800" b="1" err="1"/>
              <a:t>thực</a:t>
            </a:r>
            <a:r>
              <a:rPr lang="en-US" sz="2800" b="1"/>
              <a:t> </a:t>
            </a:r>
            <a:r>
              <a:rPr lang="en-US" sz="2800" b="1" err="1"/>
              <a:t>hiện</a:t>
            </a:r>
            <a:r>
              <a:rPr lang="en-US" sz="2800" b="1"/>
              <a:t>:</a:t>
            </a:r>
          </a:p>
          <a:p>
            <a:r>
              <a:rPr lang="en-US" sz="2800" b="1"/>
              <a:t>	</a:t>
            </a:r>
            <a:r>
              <a:rPr lang="en-US" sz="2800"/>
              <a:t>- Dương Thị An - 20120240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/>
              <a:t>	- Phan </a:t>
            </a:r>
            <a:r>
              <a:rPr lang="en-US" sz="2800" err="1"/>
              <a:t>Đình</a:t>
            </a:r>
            <a:r>
              <a:rPr lang="en-US" sz="2800"/>
              <a:t> Anh Quân - 20120635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/>
              <a:t>	- Phạm Gia Thông - 20120201</a:t>
            </a:r>
            <a:endParaRPr lang="en-US" sz="2800">
              <a:ea typeface="Calibri"/>
              <a:cs typeface="Calibri"/>
            </a:endParaRPr>
          </a:p>
          <a:p>
            <a:endParaRPr 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A7C78-ADA0-4C45-8591-CC0355A8F834}"/>
              </a:ext>
            </a:extLst>
          </p:cNvPr>
          <p:cNvSpPr txBox="1"/>
          <p:nvPr/>
        </p:nvSpPr>
        <p:spPr>
          <a:xfrm>
            <a:off x="2347343" y="309145"/>
            <a:ext cx="749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BÁO CÁO ĐỀ TÀI NGHIÊN CỨU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19862-F15A-D9AE-7A9F-483F60FD3A1E}"/>
              </a:ext>
            </a:extLst>
          </p:cNvPr>
          <p:cNvSpPr/>
          <p:nvPr/>
        </p:nvSpPr>
        <p:spPr>
          <a:xfrm>
            <a:off x="7875639" y="6115665"/>
            <a:ext cx="4316361" cy="7423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DD700-E80A-9B5A-E045-84E083C6718A}"/>
              </a:ext>
            </a:extLst>
          </p:cNvPr>
          <p:cNvSpPr txBox="1"/>
          <p:nvPr/>
        </p:nvSpPr>
        <p:spPr>
          <a:xfrm>
            <a:off x="8544232" y="6272981"/>
            <a:ext cx="42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HCMUS UNIVERSITY OF SCIENCE</a:t>
            </a:r>
          </a:p>
        </p:txBody>
      </p:sp>
    </p:spTree>
    <p:extLst>
      <p:ext uri="{BB962C8B-B14F-4D97-AF65-F5344CB8AC3E}">
        <p14:creationId xmlns:p14="http://schemas.microsoft.com/office/powerpoint/2010/main" val="235647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73B0-D365-C009-B8AC-AD54FA0C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42" y="2703621"/>
            <a:ext cx="10058400" cy="1450757"/>
          </a:xfrm>
        </p:spPr>
        <p:txBody>
          <a:bodyPr/>
          <a:lstStyle/>
          <a:p>
            <a:r>
              <a:rPr lang="en-US" sz="4400" b="1">
                <a:latin typeface="+mn-lt"/>
              </a:rPr>
              <a:t>INTRODUCE TO PCL</a:t>
            </a:r>
          </a:p>
        </p:txBody>
      </p:sp>
    </p:spTree>
    <p:extLst>
      <p:ext uri="{BB962C8B-B14F-4D97-AF65-F5344CB8AC3E}">
        <p14:creationId xmlns:p14="http://schemas.microsoft.com/office/powerpoint/2010/main" val="315937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F1C1C-A0D5-F747-0787-BDA671DB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67" y="521110"/>
            <a:ext cx="8008261" cy="25830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7CA76D-DAAF-738B-D822-6B0BC4A2C3B2}"/>
              </a:ext>
            </a:extLst>
          </p:cNvPr>
          <p:cNvSpPr txBox="1"/>
          <p:nvPr/>
        </p:nvSpPr>
        <p:spPr>
          <a:xfrm>
            <a:off x="1956618" y="3932903"/>
            <a:ext cx="9547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/>
              <a:t> An open-source library of algorithms for point cloud processing tasks and 3D geometry processing.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/>
              <a:t>Written C++.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/>
              <a:t>Supports MacOS, Windows, Linux and Android. </a:t>
            </a:r>
          </a:p>
        </p:txBody>
      </p:sp>
    </p:spTree>
    <p:extLst>
      <p:ext uri="{BB962C8B-B14F-4D97-AF65-F5344CB8AC3E}">
        <p14:creationId xmlns:p14="http://schemas.microsoft.com/office/powerpoint/2010/main" val="125979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939A-FA1C-CC61-57BD-DB639006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+mn-lt"/>
              </a:rPr>
              <a:t>Module Surface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953621-7453-FC6B-FE99-54579CA72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275735"/>
            <a:ext cx="10387012" cy="20328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 err="1"/>
              <a:t>pcl_surface</a:t>
            </a:r>
            <a:r>
              <a:rPr lang="en-US" b="1"/>
              <a:t> </a:t>
            </a:r>
            <a:r>
              <a:rPr lang="en-US"/>
              <a:t>library deals with reconstructing the original surfaces from 3D scans.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Smoothing and resampling can be important if the cloud is noisy, or if it is composed of multiple scans that are not aligned perfectly.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Meshing is a general way to create a surface out of points.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Creating a convex or concave hull is useful.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5910B-50E3-A419-10A5-0DBDE8E3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093" y="3627612"/>
            <a:ext cx="3942736" cy="1971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E23FF2-7F82-D594-4732-3B726F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32" y="3549445"/>
            <a:ext cx="4092078" cy="20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73B0-D365-C009-B8AC-AD54FA0C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938" y="2703621"/>
            <a:ext cx="10058400" cy="1450757"/>
          </a:xfrm>
        </p:spPr>
        <p:txBody>
          <a:bodyPr/>
          <a:lstStyle/>
          <a:p>
            <a:r>
              <a:rPr lang="en-US" sz="4400" b="1">
                <a:latin typeface="+mn-lt"/>
              </a:rPr>
              <a:t>MARCHING CUBE</a:t>
            </a:r>
          </a:p>
        </p:txBody>
      </p:sp>
    </p:spTree>
    <p:extLst>
      <p:ext uri="{BB962C8B-B14F-4D97-AF65-F5344CB8AC3E}">
        <p14:creationId xmlns:p14="http://schemas.microsoft.com/office/powerpoint/2010/main" val="175366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4683-F7AE-F6E9-34EF-085DB59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+mn-lt"/>
              </a:rPr>
              <a:t>Marching</a:t>
            </a:r>
            <a:r>
              <a:rPr lang="en-US" sz="3600" b="1">
                <a:latin typeface="+mn-lt"/>
              </a:rPr>
              <a:t>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2D5C-A814-1498-24F8-DE064C7CCE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Marching cubes uses a divide-and-conquer approach to locate the surface in a logical cube created from eight pixels; four each from two adjacent slices.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327C4-B207-8CF0-AA6B-1E300CD6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72" y="2137042"/>
            <a:ext cx="5479333" cy="3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0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0759-8580-FB24-F11B-817F55AE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+mn-lt"/>
              </a:rPr>
              <a:t>Marching Cube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6A33-7519-D207-5DBB-E05B41C2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79" y="1366683"/>
            <a:ext cx="2642865" cy="4502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A890-1342-7AF5-E2C1-B25E1EE4B1EA}"/>
              </a:ext>
            </a:extLst>
          </p:cNvPr>
          <p:cNvSpPr txBox="1"/>
          <p:nvPr/>
        </p:nvSpPr>
        <p:spPr>
          <a:xfrm>
            <a:off x="4129548" y="3535196"/>
            <a:ext cx="196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Step 2: Segmented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94F95-285B-53F0-2A58-DD23D2217FA4}"/>
              </a:ext>
            </a:extLst>
          </p:cNvPr>
          <p:cNvSpPr txBox="1"/>
          <p:nvPr/>
        </p:nvSpPr>
        <p:spPr>
          <a:xfrm>
            <a:off x="4129548" y="4847803"/>
            <a:ext cx="196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3: Intersected Point Finding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9DF6A-3FC6-EEA1-4C18-D02CADADE070}"/>
              </a:ext>
            </a:extLst>
          </p:cNvPr>
          <p:cNvSpPr txBox="1"/>
          <p:nvPr/>
        </p:nvSpPr>
        <p:spPr>
          <a:xfrm>
            <a:off x="4129548" y="2222589"/>
            <a:ext cx="1966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Step 1: Image Object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DF9DF-7424-BA90-73A7-46EB56565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74" y="1723864"/>
            <a:ext cx="2729540" cy="1880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41D8B9-67F6-3CF5-3A39-DE98A4C9A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09" y="3719862"/>
            <a:ext cx="2812470" cy="1880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9C425-C010-D1A8-AD99-D0E034AD32D1}"/>
              </a:ext>
            </a:extLst>
          </p:cNvPr>
          <p:cNvSpPr txBox="1"/>
          <p:nvPr/>
        </p:nvSpPr>
        <p:spPr>
          <a:xfrm>
            <a:off x="9535014" y="2332476"/>
            <a:ext cx="196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5: Find Offset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7D07-A62C-BD4F-3946-ABC9193EE7AB}"/>
              </a:ext>
            </a:extLst>
          </p:cNvPr>
          <p:cNvSpPr txBox="1"/>
          <p:nvPr/>
        </p:nvSpPr>
        <p:spPr>
          <a:xfrm>
            <a:off x="9535014" y="4684310"/>
            <a:ext cx="196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7: Joint all Offset points</a:t>
            </a:r>
          </a:p>
        </p:txBody>
      </p:sp>
    </p:spTree>
    <p:extLst>
      <p:ext uri="{BB962C8B-B14F-4D97-AF65-F5344CB8AC3E}">
        <p14:creationId xmlns:p14="http://schemas.microsoft.com/office/powerpoint/2010/main" val="4168495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F8FA-8E85-9CA7-3629-2C4E57BC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+mn-lt"/>
              </a:rPr>
              <a:t>Marching 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784B7C-4EB3-7C8B-B379-49DFB15454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80" y="1914561"/>
                <a:ext cx="4937760" cy="2047839"/>
              </a:xfrm>
            </p:spPr>
            <p:txBody>
              <a:bodyPr/>
              <a:lstStyle/>
              <a:p>
                <a:r>
                  <a:rPr lang="en-US"/>
                  <a:t>Each 8 vertex cells has only two possible states, there is total of cases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/>
                  <a:t> intersection between </a:t>
                </a:r>
                <a:r>
                  <a:rPr lang="en-US" err="1"/>
                  <a:t>isosurface</a:t>
                </a:r>
                <a:r>
                  <a:rPr lang="en-US"/>
                  <a:t> and edges. For the faster execution they are listed in lookup table. We can reduce the 256 cases into 15 unique marching cube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784B7C-4EB3-7C8B-B379-49DFB154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80" y="1914561"/>
                <a:ext cx="4937760" cy="2047839"/>
              </a:xfrm>
              <a:blipFill>
                <a:blip r:embed="rId2"/>
                <a:stretch>
                  <a:fillRect t="-2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3290A4E-DDD4-2F04-F740-FD7F1D20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71" y="251061"/>
            <a:ext cx="4238932" cy="59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1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F8FA-8E85-9CA7-3629-2C4E57BC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+mn-lt"/>
              </a:rPr>
              <a:t>Marching Cube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E7DAC9-63DD-AB89-94D5-8204A6B0B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5858" y="1011981"/>
            <a:ext cx="7928372" cy="5559416"/>
          </a:xfrm>
        </p:spPr>
      </p:pic>
    </p:spTree>
    <p:extLst>
      <p:ext uri="{BB962C8B-B14F-4D97-AF65-F5344CB8AC3E}">
        <p14:creationId xmlns:p14="http://schemas.microsoft.com/office/powerpoint/2010/main" val="203542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F07C-83B2-4CBF-4D23-2E91F471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9900"/>
          </a:xfrm>
        </p:spPr>
        <p:txBody>
          <a:bodyPr lIns="91440" tIns="45720" rIns="91440" bIns="45720" anchor="t"/>
          <a:lstStyle/>
          <a:p>
            <a:r>
              <a:rPr lang="en-US" sz="4000" b="1">
                <a:latin typeface="Calibri"/>
                <a:cs typeface="Calibri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6FF4-54D6-8F96-EF5C-D617F14F3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6656" y="1321241"/>
            <a:ext cx="10736876" cy="4023360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rgbClr val="FFC000"/>
                </a:solidFill>
                <a:cs typeface="Calibri"/>
              </a:rPr>
              <a:t>[1]</a:t>
            </a:r>
            <a:r>
              <a:rPr lang="en-US">
                <a:cs typeface="Calibri"/>
              </a:rPr>
              <a:t> Dirk Holz, Alexandru E. Ichim, Federico Tombari, Radu B. Rusu, and Sven Behnke, “Registration with the Point Cloud Library A Modular Framework for Aligning in 3-D”, 2015 </a:t>
            </a:r>
          </a:p>
          <a:p>
            <a:r>
              <a:rPr lang="en-US">
                <a:solidFill>
                  <a:srgbClr val="FFC000"/>
                </a:solidFill>
                <a:cs typeface="Calibri"/>
              </a:rPr>
              <a:t>[2]</a:t>
            </a:r>
            <a:r>
              <a:rPr lang="en-US">
                <a:cs typeface="Calibri"/>
              </a:rPr>
              <a:t> Werner </a:t>
            </a:r>
            <a:r>
              <a:rPr lang="en-US" err="1">
                <a:cs typeface="Calibri"/>
              </a:rPr>
              <a:t>Purgathofer</a:t>
            </a:r>
            <a:r>
              <a:rPr lang="en-US">
                <a:cs typeface="Calibri"/>
              </a:rPr>
              <a:t>, Markus Vincze, “Reconstruction of 3D Models from Images and Point Clouds with Shape Primitives”, 2013 </a:t>
            </a:r>
            <a:endParaRPr lang="en-US"/>
          </a:p>
          <a:p>
            <a:r>
              <a:rPr lang="en-US">
                <a:solidFill>
                  <a:srgbClr val="FFC000"/>
                </a:solidFill>
                <a:cs typeface="Calibri"/>
              </a:rPr>
              <a:t>[3]</a:t>
            </a:r>
            <a:r>
              <a:rPr lang="en-US">
                <a:cs typeface="Calibri"/>
              </a:rPr>
              <a:t> Radu Bogdan Rusu and Steve Cousins Willow Garage, “3D is here: Point Cloud Library (PCL)” </a:t>
            </a:r>
            <a:endParaRPr lang="en-US"/>
          </a:p>
          <a:p>
            <a:r>
              <a:rPr lang="en-US">
                <a:solidFill>
                  <a:srgbClr val="FFC000"/>
                </a:solidFill>
                <a:cs typeface="Calibri"/>
              </a:rPr>
              <a:t>[4]</a:t>
            </a:r>
            <a:r>
              <a:rPr lang="en-US">
                <a:cs typeface="Calibri"/>
              </a:rPr>
              <a:t> Laurent </a:t>
            </a:r>
            <a:r>
              <a:rPr lang="en-US" err="1">
                <a:cs typeface="Calibri"/>
              </a:rPr>
              <a:t>Caraffa</a:t>
            </a:r>
            <a:r>
              <a:rPr lang="en-US">
                <a:cs typeface="Calibri"/>
              </a:rPr>
              <a:t>, Yanis Marchand, Mathieu </a:t>
            </a:r>
            <a:r>
              <a:rPr lang="en-US" err="1">
                <a:cs typeface="Calibri"/>
              </a:rPr>
              <a:t>Brédif</a:t>
            </a:r>
            <a:r>
              <a:rPr lang="en-US">
                <a:cs typeface="Calibri"/>
              </a:rPr>
              <a:t>, Bruno Vallet, “Efficiently Distributed Watertight Surface Reconstruction”, 2021 </a:t>
            </a:r>
            <a:endParaRPr lang="en-US"/>
          </a:p>
          <a:p>
            <a:r>
              <a:rPr lang="en-US">
                <a:solidFill>
                  <a:srgbClr val="FFC000"/>
                </a:solidFill>
                <a:cs typeface="Calibri"/>
              </a:rPr>
              <a:t>[5]</a:t>
            </a:r>
            <a:r>
              <a:rPr lang="en-US">
                <a:cs typeface="Calibri"/>
              </a:rPr>
              <a:t> Marcos Vinicius Mussel Cirne, Hélio Pedrin, “Marching Cubes Technique for Volumetric Visualization. Accelerated with Graphics Processing Unit”, 2013 [6] William E. Lorensen, Harvey E. Cline, “Marching Cubes: A High Resolution 3D Surface Construction Algorithm”, 1987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8C4C-2839-615E-FA7C-083A0E81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452" y="2703621"/>
            <a:ext cx="10058400" cy="1450757"/>
          </a:xfrm>
        </p:spPr>
        <p:txBody>
          <a:bodyPr/>
          <a:lstStyle/>
          <a:p>
            <a:r>
              <a:rPr lang="en-US" sz="6000" b="1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279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A47A7-B43E-4CA8-8AD2-1A0C380A8FB2}"/>
              </a:ext>
            </a:extLst>
          </p:cNvPr>
          <p:cNvSpPr txBox="1"/>
          <p:nvPr/>
        </p:nvSpPr>
        <p:spPr>
          <a:xfrm>
            <a:off x="1090569" y="1496662"/>
            <a:ext cx="9652399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Motivation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Introduce to PCL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Marching Cube</a:t>
            </a:r>
          </a:p>
          <a:p>
            <a:pPr>
              <a:lnSpc>
                <a:spcPct val="150000"/>
              </a:lnSpc>
            </a:pPr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D4D9E-7599-4E62-961F-4696B126731D}"/>
              </a:ext>
            </a:extLst>
          </p:cNvPr>
          <p:cNvSpPr txBox="1"/>
          <p:nvPr/>
        </p:nvSpPr>
        <p:spPr>
          <a:xfrm>
            <a:off x="1090569" y="327171"/>
            <a:ext cx="864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1647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B53D-DCCD-667E-8EEA-C834D201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194" y="2703621"/>
            <a:ext cx="10058400" cy="1450757"/>
          </a:xfrm>
        </p:spPr>
        <p:txBody>
          <a:bodyPr/>
          <a:lstStyle/>
          <a:p>
            <a:pPr algn="ctr"/>
            <a:r>
              <a:rPr lang="en-US" sz="4400" b="1">
                <a:latin typeface="+mn-lt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9075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7296-1807-1931-B942-96B1578E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+mn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DF41-10F9-4A69-9FB7-9CA9A4C74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504787" cy="1880692"/>
          </a:xfrm>
        </p:spPr>
        <p:txBody>
          <a:bodyPr/>
          <a:lstStyle/>
          <a:p>
            <a:r>
              <a:rPr lang="en-US" sz="2400"/>
              <a:t>Interesting general scientific problem </a:t>
            </a:r>
          </a:p>
          <a:p>
            <a:r>
              <a:rPr lang="en-US" sz="2400"/>
              <a:t>Creating, recognizing and analyzing objects from the physical world</a:t>
            </a:r>
          </a:p>
          <a:p>
            <a:r>
              <a:rPr lang="en-US" sz="2400"/>
              <a:t>Reconstructing objects from the physical word to the digital representation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7296-1807-1931-B942-96B1578E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+mn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DF41-10F9-4A69-9FB7-9CA9A4C74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180321" cy="3274907"/>
          </a:xfrm>
        </p:spPr>
        <p:txBody>
          <a:bodyPr/>
          <a:lstStyle/>
          <a:p>
            <a:r>
              <a:rPr lang="en-US" sz="2400"/>
              <a:t>Have a wide variety of applications: </a:t>
            </a:r>
          </a:p>
          <a:p>
            <a:r>
              <a:rPr lang="en-US" sz="2400"/>
              <a:t>- Virtual reality</a:t>
            </a:r>
          </a:p>
          <a:p>
            <a:r>
              <a:rPr lang="en-US" sz="2400"/>
              <a:t>- Medical imaging</a:t>
            </a:r>
          </a:p>
          <a:p>
            <a:r>
              <a:rPr lang="en-US" sz="2400"/>
              <a:t>- Archeological exhibitions</a:t>
            </a:r>
          </a:p>
          <a:p>
            <a:r>
              <a:rPr lang="en-US" sz="2400"/>
              <a:t>- SLAM</a:t>
            </a:r>
          </a:p>
          <a:p>
            <a:r>
              <a:rPr lang="en-US" sz="2400"/>
              <a:t>- Urban planning</a:t>
            </a:r>
          </a:p>
          <a:p>
            <a:pPr marL="0" indent="0">
              <a:buNone/>
            </a:pPr>
            <a:r>
              <a:rPr lang="en-US" sz="2400"/>
              <a:t> - …</a:t>
            </a:r>
          </a:p>
        </p:txBody>
      </p:sp>
    </p:spTree>
    <p:extLst>
      <p:ext uri="{BB962C8B-B14F-4D97-AF65-F5344CB8AC3E}">
        <p14:creationId xmlns:p14="http://schemas.microsoft.com/office/powerpoint/2010/main" val="330104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F153774-FBBB-3B12-AA6F-8E0C9D9C0633}"/>
              </a:ext>
            </a:extLst>
          </p:cNvPr>
          <p:cNvSpPr>
            <a:spLocks noGrp="1"/>
          </p:cNvSpPr>
          <p:nvPr/>
        </p:nvSpPr>
        <p:spPr>
          <a:xfrm>
            <a:off x="948954" y="992416"/>
            <a:ext cx="4799145" cy="83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Times New Roman"/>
                <a:cs typeface="Times New Roman"/>
              </a:rPr>
              <a:t>Simulation of human body parts</a:t>
            </a:r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217B834-94F8-52ED-A2F3-87A83ABEF94F}"/>
              </a:ext>
            </a:extLst>
          </p:cNvPr>
          <p:cNvSpPr txBox="1">
            <a:spLocks/>
          </p:cNvSpPr>
          <p:nvPr/>
        </p:nvSpPr>
        <p:spPr>
          <a:xfrm>
            <a:off x="945783" y="3431690"/>
            <a:ext cx="4799145" cy="83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Replica of relics found in archaeological works</a:t>
            </a:r>
            <a:endParaRPr lang="en-US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139658BC-C75F-6C8E-2476-E6224667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8147" y="723846"/>
            <a:ext cx="5447762" cy="2212056"/>
          </a:xfrm>
          <a:prstGeom prst="rect">
            <a:avLst/>
          </a:prstGeom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C169775E-A08C-2D85-371A-FBD0E857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8146" y="3430207"/>
            <a:ext cx="5437030" cy="30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F4D0870-350A-3363-926F-BFC032C0F8F7}"/>
              </a:ext>
            </a:extLst>
          </p:cNvPr>
          <p:cNvSpPr>
            <a:spLocks noGrp="1"/>
          </p:cNvSpPr>
          <p:nvPr/>
        </p:nvSpPr>
        <p:spPr>
          <a:xfrm>
            <a:off x="923202" y="3029116"/>
            <a:ext cx="3306456" cy="634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The computer recognizes the point cloud dataset</a:t>
            </a:r>
            <a:endParaRPr lang="en-US"/>
          </a:p>
        </p:txBody>
      </p:sp>
      <p:pic>
        <p:nvPicPr>
          <p:cNvPr id="6" name="Picture 5" descr="Object detection with LiDAR Point cloud Algorithm | by Junho Koh | Medium">
            <a:extLst>
              <a:ext uri="{FF2B5EF4-FFF2-40B4-BE49-F238E27FC236}">
                <a16:creationId xmlns:a16="http://schemas.microsoft.com/office/drawing/2014/main" id="{E564B276-E20F-FBC9-94E6-04C4567D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75" y="897363"/>
            <a:ext cx="3816438" cy="2197724"/>
          </a:xfrm>
          <a:prstGeom prst="rect">
            <a:avLst/>
          </a:prstGeom>
        </p:spPr>
      </p:pic>
      <p:pic>
        <p:nvPicPr>
          <p:cNvPr id="7" name="Picture 6" descr="Pin auf Drone Mission">
            <a:extLst>
              <a:ext uri="{FF2B5EF4-FFF2-40B4-BE49-F238E27FC236}">
                <a16:creationId xmlns:a16="http://schemas.microsoft.com/office/drawing/2014/main" id="{D7638181-CDBB-2203-5C48-1AB8E6AE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78" y="3404959"/>
            <a:ext cx="2743200" cy="219456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304F630-CEC3-87C9-B029-86DAC154C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1699" y="901823"/>
            <a:ext cx="2743199" cy="2184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CD444-CCE8-8126-E457-5C5B7DA9E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59387" y="3569872"/>
            <a:ext cx="3802083" cy="20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3753-D8A4-EE5F-DB71-F89A8D73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519" y="2939595"/>
            <a:ext cx="10058400" cy="1450757"/>
          </a:xfrm>
        </p:spPr>
        <p:txBody>
          <a:bodyPr/>
          <a:lstStyle/>
          <a:p>
            <a:r>
              <a:rPr lang="en-US" sz="4400" b="1"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1286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1E77-4429-338D-E01D-E69C203B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2765"/>
          </a:xfrm>
        </p:spPr>
        <p:txBody>
          <a:bodyPr/>
          <a:lstStyle/>
          <a:p>
            <a:r>
              <a:rPr lang="en-US" sz="4000" b="1">
                <a:latin typeface="+mn-lt"/>
              </a:rPr>
              <a:t>Problem Statement</a:t>
            </a:r>
          </a:p>
        </p:txBody>
      </p:sp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626B1A9-2141-8777-CB34-883C62E3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4" y="1556450"/>
            <a:ext cx="3341076" cy="18811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55F35A8-7494-2929-4552-01E9CE1C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0" y="1566438"/>
            <a:ext cx="3212122" cy="18259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4CD23-719E-52AD-69A8-F64071E778CC}"/>
              </a:ext>
            </a:extLst>
          </p:cNvPr>
          <p:cNvCxnSpPr/>
          <p:nvPr/>
        </p:nvCxnSpPr>
        <p:spPr>
          <a:xfrm>
            <a:off x="5298831" y="2725616"/>
            <a:ext cx="1664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35E73D-084A-7D8F-C3C2-B0718B0E61F4}"/>
              </a:ext>
            </a:extLst>
          </p:cNvPr>
          <p:cNvSpPr txBox="1"/>
          <p:nvPr/>
        </p:nvSpPr>
        <p:spPr>
          <a:xfrm>
            <a:off x="2883877" y="1192822"/>
            <a:ext cx="1362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Input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2BCC4-C5FA-A12E-FCE9-0A1D27A07E23}"/>
              </a:ext>
            </a:extLst>
          </p:cNvPr>
          <p:cNvSpPr txBox="1"/>
          <p:nvPr/>
        </p:nvSpPr>
        <p:spPr>
          <a:xfrm>
            <a:off x="7713784" y="1216267"/>
            <a:ext cx="1362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Output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6C0EFB-71AC-F4A7-62A5-B64C9EF38412}"/>
              </a:ext>
            </a:extLst>
          </p:cNvPr>
          <p:cNvSpPr/>
          <p:nvPr/>
        </p:nvSpPr>
        <p:spPr>
          <a:xfrm>
            <a:off x="2165156" y="4572000"/>
            <a:ext cx="1641230" cy="9378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Input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D493CB-DE61-7A81-3AA6-B3368C6D92C5}"/>
              </a:ext>
            </a:extLst>
          </p:cNvPr>
          <p:cNvSpPr/>
          <p:nvPr/>
        </p:nvSpPr>
        <p:spPr>
          <a:xfrm>
            <a:off x="4345647" y="4571999"/>
            <a:ext cx="1641230" cy="937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Point Cloud </a:t>
            </a:r>
            <a:r>
              <a:rPr lang="en-US" b="1" err="1">
                <a:solidFill>
                  <a:schemeClr val="tx1"/>
                </a:solidFill>
                <a:cs typeface="Calibri"/>
              </a:rPr>
              <a:t>Segmentation</a:t>
            </a:r>
            <a:r>
              <a:rPr lang="en-US" err="1">
                <a:solidFill>
                  <a:srgbClr val="FFFFFF"/>
                </a:solidFill>
                <a:cs typeface="Calibri"/>
              </a:rPr>
              <a:t>on</a:t>
            </a:r>
            <a:endParaRPr lang="en-US" err="1"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6E8019-3DF7-1713-664D-2A1333391EE2}"/>
              </a:ext>
            </a:extLst>
          </p:cNvPr>
          <p:cNvSpPr/>
          <p:nvPr/>
        </p:nvSpPr>
        <p:spPr>
          <a:xfrm>
            <a:off x="6526139" y="4571999"/>
            <a:ext cx="1746737" cy="937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Polygonization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C37315-212D-B74B-E4C4-4ECFAC7C620F}"/>
              </a:ext>
            </a:extLst>
          </p:cNvPr>
          <p:cNvSpPr/>
          <p:nvPr/>
        </p:nvSpPr>
        <p:spPr>
          <a:xfrm>
            <a:off x="8812140" y="4583722"/>
            <a:ext cx="1641230" cy="937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Output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AE934A-2644-D976-3431-A175D8227DBF}"/>
              </a:ext>
            </a:extLst>
          </p:cNvPr>
          <p:cNvCxnSpPr/>
          <p:nvPr/>
        </p:nvCxnSpPr>
        <p:spPr>
          <a:xfrm>
            <a:off x="3794483" y="4992565"/>
            <a:ext cx="5392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A863A9-EE86-4A0D-FAC4-D5746598DDAE}"/>
              </a:ext>
            </a:extLst>
          </p:cNvPr>
          <p:cNvCxnSpPr>
            <a:cxnSpLocks/>
          </p:cNvCxnSpPr>
          <p:nvPr/>
        </p:nvCxnSpPr>
        <p:spPr>
          <a:xfrm>
            <a:off x="5985412" y="4992564"/>
            <a:ext cx="5392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455B5-D34B-BC1C-2711-3505EEEE3087}"/>
              </a:ext>
            </a:extLst>
          </p:cNvPr>
          <p:cNvCxnSpPr>
            <a:cxnSpLocks/>
          </p:cNvCxnSpPr>
          <p:nvPr/>
        </p:nvCxnSpPr>
        <p:spPr>
          <a:xfrm>
            <a:off x="8271412" y="4980841"/>
            <a:ext cx="5392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1632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FFFF"/>
      </a:accent1>
      <a:accent2>
        <a:srgbClr val="00206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Custom 6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FFFF"/>
      </a:accent1>
      <a:accent2>
        <a:srgbClr val="00206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521</Words>
  <Application>Microsoft Office PowerPoint</Application>
  <PresentationFormat>Widescreen</PresentationFormat>
  <Paragraphs>70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Retrospect</vt:lpstr>
      <vt:lpstr>1_Retrospect</vt:lpstr>
      <vt:lpstr>PowerPoint Presentation</vt:lpstr>
      <vt:lpstr>PowerPoint Presentation</vt:lpstr>
      <vt:lpstr>MOTIVATION</vt:lpstr>
      <vt:lpstr>Motivation</vt:lpstr>
      <vt:lpstr>Motivation</vt:lpstr>
      <vt:lpstr>PowerPoint Presentation</vt:lpstr>
      <vt:lpstr>PowerPoint Presentation</vt:lpstr>
      <vt:lpstr>PROBLEM STATEMENT</vt:lpstr>
      <vt:lpstr>Problem Statement</vt:lpstr>
      <vt:lpstr>INTRODUCE TO PCL</vt:lpstr>
      <vt:lpstr>PowerPoint Presentation</vt:lpstr>
      <vt:lpstr>Module Surface</vt:lpstr>
      <vt:lpstr>MARCHING CUBE</vt:lpstr>
      <vt:lpstr>Marching Cube</vt:lpstr>
      <vt:lpstr>Marching Cube</vt:lpstr>
      <vt:lpstr>Marching Cube</vt:lpstr>
      <vt:lpstr>Marching Cube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Tran Tri Thuc</dc:creator>
  <cp:lastModifiedBy>DƯƠNG THỊ AN</cp:lastModifiedBy>
  <cp:revision>3</cp:revision>
  <dcterms:created xsi:type="dcterms:W3CDTF">2021-04-07T18:16:29Z</dcterms:created>
  <dcterms:modified xsi:type="dcterms:W3CDTF">2022-12-28T16:46:50Z</dcterms:modified>
</cp:coreProperties>
</file>